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6"/>
  </p:notesMasterIdLst>
  <p:sldIdLst>
    <p:sldId id="256" r:id="rId2"/>
    <p:sldId id="265" r:id="rId3"/>
    <p:sldId id="257" r:id="rId4"/>
    <p:sldId id="258" r:id="rId5"/>
    <p:sldId id="271" r:id="rId6"/>
    <p:sldId id="259" r:id="rId7"/>
    <p:sldId id="264" r:id="rId8"/>
    <p:sldId id="260" r:id="rId9"/>
    <p:sldId id="261" r:id="rId10"/>
    <p:sldId id="266" r:id="rId11"/>
    <p:sldId id="267" r:id="rId12"/>
    <p:sldId id="269" r:id="rId13"/>
    <p:sldId id="262" r:id="rId14"/>
    <p:sldId id="263" r:id="rId15"/>
  </p:sldIdLst>
  <p:sldSz cx="9144000" cy="5143500" type="screen16x9"/>
  <p:notesSz cx="6858000" cy="9144000"/>
  <p:embeddedFontLst>
    <p:embeddedFont>
      <p:font typeface="Bahnschrift Light SemiCondensed" panose="020B0502040204020203" pitchFamily="34" charset="0"/>
      <p:regular r:id="rId17"/>
    </p:embeddedFont>
    <p:embeddedFont>
      <p:font typeface="Montserrat" panose="00000500000000000000" pitchFamily="2" charset="0"/>
      <p:regular r:id="rId18"/>
      <p:bold r:id="rId19"/>
      <p:italic r:id="rId20"/>
      <p:boldItalic r:id="rId21"/>
    </p:embeddedFont>
    <p:embeddedFont>
      <p:font typeface="Montserrat ExtraBold" panose="00000900000000000000" pitchFamily="2" charset="0"/>
      <p:bold r:id="rId22"/>
      <p:boldItalic r:id="rId23"/>
    </p:embeddedFont>
    <p:embeddedFont>
      <p:font typeface="Montserrat ExtraLight" panose="000003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EAE5A0-8CC4-4D48-90E4-31389878569F}">
  <a:tblStyle styleId="{F9EAE5A0-8CC4-4D48-90E4-3138987856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p:cViewPr varScale="1">
        <p:scale>
          <a:sx n="118" d="100"/>
          <a:sy n="118" d="100"/>
        </p:scale>
        <p:origin x="365"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0" r:id="rId7"/>
    <p:sldLayoutId id="2147483661"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214546" y="3143254"/>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br>
              <a:rPr lang="en" sz="4400" dirty="0"/>
            </a:br>
            <a:r>
              <a:rPr lang="en" sz="4000" dirty="0"/>
              <a:t>PRESENTATION ON </a:t>
            </a:r>
            <a:br>
              <a:rPr lang="en" sz="4000" dirty="0"/>
            </a:br>
            <a:r>
              <a:rPr lang="en" sz="4400" dirty="0"/>
              <a:t>MINI PROJECT</a:t>
            </a:r>
            <a:endParaRPr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8610"/>
            <a:ext cx="4629300" cy="941400"/>
          </a:xfrm>
        </p:spPr>
        <p:txBody>
          <a:bodyPr/>
          <a:lstStyle/>
          <a:p>
            <a:r>
              <a:rPr lang="en-US" dirty="0"/>
              <a:t>TECHNIQUES USED:</a:t>
            </a:r>
          </a:p>
        </p:txBody>
      </p:sp>
      <p:sp>
        <p:nvSpPr>
          <p:cNvPr id="3" name="Text Placeholder 2"/>
          <p:cNvSpPr>
            <a:spLocks noGrp="1"/>
          </p:cNvSpPr>
          <p:nvPr>
            <p:ph type="body" idx="1"/>
          </p:nvPr>
        </p:nvSpPr>
        <p:spPr>
          <a:xfrm>
            <a:off x="0" y="1285866"/>
            <a:ext cx="4071934" cy="2760900"/>
          </a:xfrm>
        </p:spPr>
        <p:txBody>
          <a:bodyPr/>
          <a:lstStyle/>
          <a:p>
            <a:r>
              <a:rPr lang="en-US" sz="1800" dirty="0"/>
              <a:t>Machine Learning:</a:t>
            </a:r>
          </a:p>
          <a:p>
            <a:endParaRPr lang="en-US" sz="1800" dirty="0"/>
          </a:p>
          <a:p>
            <a:pPr>
              <a:buNone/>
            </a:pPr>
            <a:r>
              <a:rPr lang="en-US" sz="1800" dirty="0"/>
              <a:t>	LDA (Linear Discriminant Analysis), PCA (Principal Component Analysis) and SVM (Support Vector Machine). We used PCA to reduce features, then we used these features in LDA and SVM algorithms. We used scikit-learn library to implement these algorithms.</a:t>
            </a:r>
          </a:p>
        </p:txBody>
      </p:sp>
      <p:pic>
        <p:nvPicPr>
          <p:cNvPr id="4" name="Picture 3" descr="Capture.PNG"/>
          <p:cNvPicPr>
            <a:picLocks noChangeAspect="1"/>
          </p:cNvPicPr>
          <p:nvPr/>
        </p:nvPicPr>
        <p:blipFill>
          <a:blip r:embed="rId2"/>
          <a:stretch>
            <a:fillRect/>
          </a:stretch>
        </p:blipFill>
        <p:spPr>
          <a:xfrm>
            <a:off x="4000496" y="1571618"/>
            <a:ext cx="5143504" cy="1714512"/>
          </a:xfrm>
          <a:prstGeom prst="rect">
            <a:avLst/>
          </a:prstGeom>
        </p:spPr>
      </p:pic>
      <p:cxnSp>
        <p:nvCxnSpPr>
          <p:cNvPr id="5" name="Google Shape;172;p39"/>
          <p:cNvCxnSpPr/>
          <p:nvPr/>
        </p:nvCxnSpPr>
        <p:spPr>
          <a:xfrm>
            <a:off x="357158" y="928676"/>
            <a:ext cx="3500462"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8610"/>
            <a:ext cx="4629300" cy="941400"/>
          </a:xfrm>
        </p:spPr>
        <p:txBody>
          <a:bodyPr/>
          <a:lstStyle/>
          <a:p>
            <a:r>
              <a:rPr lang="en-US" dirty="0"/>
              <a:t>TECHNIQUES USED:</a:t>
            </a:r>
          </a:p>
        </p:txBody>
      </p:sp>
      <p:sp>
        <p:nvSpPr>
          <p:cNvPr id="3" name="Text Placeholder 2"/>
          <p:cNvSpPr>
            <a:spLocks noGrp="1"/>
          </p:cNvSpPr>
          <p:nvPr>
            <p:ph type="body" idx="1"/>
          </p:nvPr>
        </p:nvSpPr>
        <p:spPr>
          <a:xfrm>
            <a:off x="0" y="1285866"/>
            <a:ext cx="4071934" cy="2760900"/>
          </a:xfrm>
        </p:spPr>
        <p:txBody>
          <a:bodyPr/>
          <a:lstStyle/>
          <a:p>
            <a:r>
              <a:rPr lang="en-US" sz="1800" dirty="0"/>
              <a:t>SSD Mobile net V2:</a:t>
            </a:r>
          </a:p>
          <a:p>
            <a:pPr>
              <a:buNone/>
            </a:pPr>
            <a:endParaRPr lang="en-US" sz="1800" dirty="0"/>
          </a:p>
          <a:p>
            <a:pPr>
              <a:buNone/>
            </a:pPr>
            <a:r>
              <a:rPr lang="en-US" sz="1800" dirty="0"/>
              <a:t>	The Mobile Net SSD model is a single-shot multi box detection (SSD) network that scans the pixels of an image that are inside the bounding box coordinates and class probabilities to conduct object detection.</a:t>
            </a:r>
          </a:p>
        </p:txBody>
      </p:sp>
      <p:pic>
        <p:nvPicPr>
          <p:cNvPr id="5" name="Picture 4" descr="Capture.PNG"/>
          <p:cNvPicPr>
            <a:picLocks noChangeAspect="1"/>
          </p:cNvPicPr>
          <p:nvPr/>
        </p:nvPicPr>
        <p:blipFill>
          <a:blip r:embed="rId2"/>
          <a:stretch>
            <a:fillRect/>
          </a:stretch>
        </p:blipFill>
        <p:spPr>
          <a:xfrm>
            <a:off x="4071934" y="1643056"/>
            <a:ext cx="4948524" cy="2357454"/>
          </a:xfrm>
          <a:prstGeom prst="rect">
            <a:avLst/>
          </a:prstGeom>
        </p:spPr>
      </p:pic>
      <p:cxnSp>
        <p:nvCxnSpPr>
          <p:cNvPr id="6" name="Google Shape;172;p39"/>
          <p:cNvCxnSpPr/>
          <p:nvPr/>
        </p:nvCxnSpPr>
        <p:spPr>
          <a:xfrm>
            <a:off x="571472" y="1000114"/>
            <a:ext cx="3214710"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72"/>
            <a:ext cx="4629300" cy="941400"/>
          </a:xfrm>
        </p:spPr>
        <p:txBody>
          <a:bodyPr/>
          <a:lstStyle/>
          <a:p>
            <a:r>
              <a:rPr lang="en-US" dirty="0"/>
              <a:t>NEED FOR THIS PROJECT :</a:t>
            </a:r>
          </a:p>
        </p:txBody>
      </p:sp>
      <p:sp>
        <p:nvSpPr>
          <p:cNvPr id="3" name="Text Placeholder 2"/>
          <p:cNvSpPr>
            <a:spLocks noGrp="1"/>
          </p:cNvSpPr>
          <p:nvPr>
            <p:ph type="body" idx="1"/>
          </p:nvPr>
        </p:nvSpPr>
        <p:spPr>
          <a:xfrm>
            <a:off x="357158" y="1285866"/>
            <a:ext cx="6991086" cy="3134309"/>
          </a:xfrm>
        </p:spPr>
        <p:txBody>
          <a:bodyPr/>
          <a:lstStyle/>
          <a:p>
            <a:r>
              <a:rPr lang="en-US" sz="1600" dirty="0"/>
              <a:t>• 1 Million Deaf people who use American Sign Language as</a:t>
            </a:r>
          </a:p>
          <a:p>
            <a:r>
              <a:rPr lang="en-US" sz="1600" dirty="0"/>
              <a:t>their primary language.</a:t>
            </a:r>
          </a:p>
          <a:p>
            <a:r>
              <a:rPr lang="en-US" sz="1600" dirty="0"/>
              <a:t>• 30 Million Americans hear at 40 decibels (dB) or higher.</a:t>
            </a:r>
          </a:p>
          <a:p>
            <a:r>
              <a:rPr lang="en-US" sz="1600" dirty="0"/>
              <a:t>"Normal" hearing ranges from 0 to 20 dB.</a:t>
            </a:r>
          </a:p>
          <a:p>
            <a:r>
              <a:rPr lang="en-US" sz="1600" dirty="0"/>
              <a:t>• 70 Million Deaf people around the world use sign language</a:t>
            </a:r>
          </a:p>
          <a:p>
            <a:r>
              <a:rPr lang="en-US" sz="1600" dirty="0"/>
              <a:t>• 98% of Deaf people this world do not receive education in sign</a:t>
            </a:r>
          </a:p>
          <a:p>
            <a:r>
              <a:rPr lang="en-US" sz="1600" dirty="0"/>
              <a:t>language.</a:t>
            </a:r>
          </a:p>
          <a:p>
            <a:r>
              <a:rPr lang="en-US" sz="1600" dirty="0"/>
              <a:t>• 72% of families do not sign with their Deaf children.</a:t>
            </a:r>
          </a:p>
          <a:p>
            <a:r>
              <a:rPr lang="en-US" sz="1600" dirty="0"/>
              <a:t>• 70% of Deaf people don't work or are underemployed.</a:t>
            </a:r>
          </a:p>
          <a:p>
            <a:r>
              <a:rPr lang="en-US" sz="1600" dirty="0"/>
              <a:t>1 in 4 Deaf people have quit a job due to discrimination.</a:t>
            </a:r>
          </a:p>
        </p:txBody>
      </p:sp>
      <p:cxnSp>
        <p:nvCxnSpPr>
          <p:cNvPr id="4" name="Google Shape;172;p39"/>
          <p:cNvCxnSpPr/>
          <p:nvPr/>
        </p:nvCxnSpPr>
        <p:spPr>
          <a:xfrm>
            <a:off x="571472" y="857238"/>
            <a:ext cx="4357718"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FUTURE SCOPE:</a:t>
            </a:r>
            <a:endParaRPr>
              <a:solidFill>
                <a:schemeClr val="accent1"/>
              </a:solidFill>
            </a:endParaRPr>
          </a:p>
        </p:txBody>
      </p:sp>
      <p:sp>
        <p:nvSpPr>
          <p:cNvPr id="215" name="Google Shape;215;p44"/>
          <p:cNvSpPr txBox="1">
            <a:spLocks noGrp="1"/>
          </p:cNvSpPr>
          <p:nvPr>
            <p:ph type="body" idx="1"/>
          </p:nvPr>
        </p:nvSpPr>
        <p:spPr>
          <a:xfrm>
            <a:off x="938500" y="1659275"/>
            <a:ext cx="6419582" cy="2760900"/>
          </a:xfrm>
          <a:prstGeom prst="rect">
            <a:avLst/>
          </a:prstGeom>
        </p:spPr>
        <p:txBody>
          <a:bodyPr spcFirstLastPara="1" wrap="square" lIns="91425" tIns="91425" rIns="91425" bIns="91425" anchor="t" anchorCtr="0">
            <a:noAutofit/>
          </a:bodyPr>
          <a:lstStyle/>
          <a:p>
            <a:pPr marL="0" indent="0">
              <a:buFont typeface="Wingdings" pitchFamily="2" charset="2"/>
              <a:buChar char="q"/>
            </a:pPr>
            <a:r>
              <a:rPr lang="en-US" sz="1600" dirty="0"/>
              <a:t> The implementation of our model for other sign languages such as Indian sign language or American sign language. </a:t>
            </a:r>
          </a:p>
          <a:p>
            <a:pPr marL="0" indent="0">
              <a:buNone/>
            </a:pPr>
            <a:endParaRPr lang="en-US" sz="1600" dirty="0"/>
          </a:p>
          <a:p>
            <a:pPr marL="0" indent="0">
              <a:buFont typeface="Wingdings" pitchFamily="2" charset="2"/>
              <a:buChar char="q"/>
            </a:pPr>
            <a:r>
              <a:rPr lang="en-US" sz="1600" dirty="0"/>
              <a:t> Further training the neural network to efficiently recognize symbols. </a:t>
            </a:r>
          </a:p>
          <a:p>
            <a:pPr marL="0" indent="0">
              <a:buNone/>
            </a:pPr>
            <a:endParaRPr lang="en-US" sz="1600" dirty="0"/>
          </a:p>
          <a:p>
            <a:pPr marL="0" indent="0">
              <a:buFont typeface="Wingdings" pitchFamily="2" charset="2"/>
              <a:buChar char="q"/>
            </a:pPr>
            <a:r>
              <a:rPr lang="en-US" sz="1600" dirty="0"/>
              <a:t> Enhancement of model to recognize expressions.</a:t>
            </a:r>
            <a:endParaRPr sz="1600" dirty="0"/>
          </a:p>
        </p:txBody>
      </p:sp>
      <p:cxnSp>
        <p:nvCxnSpPr>
          <p:cNvPr id="216" name="Google Shape;216;p44"/>
          <p:cNvCxnSpPr/>
          <p:nvPr/>
        </p:nvCxnSpPr>
        <p:spPr>
          <a:xfrm>
            <a:off x="1000100" y="92867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091738" y="257175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br>
              <a:rPr lang="en" dirty="0"/>
            </a:br>
            <a:r>
              <a:rPr lang="en" sz="4000" dirty="0"/>
              <a:t>LINGUISTIC SIGN TRANSLATOR</a:t>
            </a:r>
            <a:endParaRPr dirty="0"/>
          </a:p>
        </p:txBody>
      </p:sp>
      <p:sp>
        <p:nvSpPr>
          <p:cNvPr id="164" name="Google Shape;164;p38"/>
          <p:cNvSpPr txBox="1">
            <a:spLocks noGrp="1"/>
          </p:cNvSpPr>
          <p:nvPr>
            <p:ph type="ctrTitle"/>
          </p:nvPr>
        </p:nvSpPr>
        <p:spPr>
          <a:xfrm>
            <a:off x="2857488" y="78580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PROJECT  ON</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000364" y="1214428"/>
            <a:ext cx="2953136" cy="657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85786" y="714362"/>
            <a:ext cx="5735700" cy="941400"/>
          </a:xfrm>
          <a:prstGeom prst="rect">
            <a:avLst/>
          </a:prstGeom>
        </p:spPr>
        <p:txBody>
          <a:bodyPr spcFirstLastPara="1" wrap="square" lIns="91425" tIns="91425" rIns="91425" bIns="91425" anchor="t" anchorCtr="0">
            <a:noAutofit/>
          </a:bodyPr>
          <a:lstStyle/>
          <a:p>
            <a:pPr lvl="0"/>
            <a:r>
              <a:rPr lang="en" sz="3200" dirty="0"/>
              <a:t>GROUP MEMBERS :</a:t>
            </a:r>
            <a:br>
              <a:rPr lang="en" dirty="0"/>
            </a:br>
            <a:r>
              <a:rPr lang="en" dirty="0"/>
              <a:t>		</a:t>
            </a:r>
            <a:br>
              <a:rPr lang="en" dirty="0"/>
            </a:br>
            <a:r>
              <a:rPr lang="en-US" sz="2800" dirty="0">
                <a:solidFill>
                  <a:schemeClr val="bg1"/>
                </a:solidFill>
                <a:latin typeface="Bahnschrift Light SemiCondensed" pitchFamily="34" charset="0"/>
              </a:rPr>
              <a:t>SHREYASKAR JAISWAL(LEADER) </a:t>
            </a:r>
            <a:br>
              <a:rPr lang="en-US" sz="2800" dirty="0">
                <a:solidFill>
                  <a:schemeClr val="bg1"/>
                </a:solidFill>
                <a:latin typeface="Bahnschrift Light SemiCondensed" pitchFamily="34" charset="0"/>
              </a:rPr>
            </a:br>
            <a:r>
              <a:rPr lang="en-US" sz="2800" dirty="0">
                <a:solidFill>
                  <a:schemeClr val="bg1"/>
                </a:solidFill>
                <a:latin typeface="Bahnschrift Light SemiCondensed" pitchFamily="34" charset="0"/>
              </a:rPr>
              <a:t>AINDREE ANIL</a:t>
            </a:r>
            <a:br>
              <a:rPr lang="en-US" sz="2800" dirty="0">
                <a:solidFill>
                  <a:schemeClr val="bg1"/>
                </a:solidFill>
                <a:latin typeface="Bahnschrift Light SemiCondensed" pitchFamily="34" charset="0"/>
              </a:rPr>
            </a:br>
            <a:r>
              <a:rPr lang="en-US" sz="2800" dirty="0">
                <a:solidFill>
                  <a:schemeClr val="bg1"/>
                </a:solidFill>
                <a:latin typeface="Bahnschrift Light SemiCondensed" pitchFamily="34" charset="0"/>
              </a:rPr>
              <a:t>AMAN SINGH</a:t>
            </a:r>
            <a:br>
              <a:rPr lang="en-US" sz="2800" dirty="0">
                <a:solidFill>
                  <a:schemeClr val="bg1"/>
                </a:solidFill>
                <a:latin typeface="Bahnschrift Light SemiCondensed" pitchFamily="34" charset="0"/>
              </a:rPr>
            </a:br>
            <a:r>
              <a:rPr lang="en-US" sz="2800" dirty="0">
                <a:solidFill>
                  <a:schemeClr val="bg1"/>
                </a:solidFill>
                <a:latin typeface="Bahnschrift Light SemiCondensed" pitchFamily="34" charset="0"/>
              </a:rPr>
              <a:t>RITU PARNA BANERJEE</a:t>
            </a:r>
            <a:br>
              <a:rPr lang="en" dirty="0"/>
            </a:br>
            <a:endParaRPr dirty="0"/>
          </a:p>
        </p:txBody>
      </p:sp>
      <p:cxnSp>
        <p:nvCxnSpPr>
          <p:cNvPr id="172" name="Google Shape;172;p39"/>
          <p:cNvCxnSpPr/>
          <p:nvPr/>
        </p:nvCxnSpPr>
        <p:spPr>
          <a:xfrm>
            <a:off x="1000100" y="1357304"/>
            <a:ext cx="4000528"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4" name="Title 13"/>
          <p:cNvSpPr>
            <a:spLocks noGrp="1"/>
          </p:cNvSpPr>
          <p:nvPr>
            <p:ph type="title" idx="6"/>
          </p:nvPr>
        </p:nvSpPr>
        <p:spPr>
          <a:xfrm>
            <a:off x="785786" y="928676"/>
            <a:ext cx="5143536" cy="723900"/>
          </a:xfrm>
        </p:spPr>
        <p:txBody>
          <a:bodyPr/>
          <a:lstStyle/>
          <a:p>
            <a:pPr algn="l"/>
            <a:r>
              <a:rPr lang="en-US" dirty="0"/>
              <a:t>INTRODUCTION :</a:t>
            </a:r>
          </a:p>
        </p:txBody>
      </p:sp>
      <p:sp>
        <p:nvSpPr>
          <p:cNvPr id="24" name="TextBox 23"/>
          <p:cNvSpPr txBox="1"/>
          <p:nvPr/>
        </p:nvSpPr>
        <p:spPr>
          <a:xfrm>
            <a:off x="857224" y="2143122"/>
            <a:ext cx="6812331" cy="1938992"/>
          </a:xfrm>
          <a:prstGeom prst="rect">
            <a:avLst/>
          </a:prstGeom>
          <a:noFill/>
          <a:ln>
            <a:noFill/>
          </a:ln>
        </p:spPr>
        <p:txBody>
          <a:bodyPr wrap="square" rtlCol="0">
            <a:spAutoFit/>
          </a:bodyPr>
          <a:lstStyle/>
          <a:p>
            <a:r>
              <a:rPr lang="en-US" sz="2000" dirty="0">
                <a:solidFill>
                  <a:schemeClr val="bg1"/>
                </a:solidFill>
              </a:rPr>
              <a:t>The world is hardly live without communication , no matter whether it is in the form of visual , or voice or gestures.</a:t>
            </a:r>
          </a:p>
          <a:p>
            <a:endParaRPr lang="en-US" sz="2000" dirty="0">
              <a:solidFill>
                <a:schemeClr val="bg1"/>
              </a:solidFill>
            </a:endParaRPr>
          </a:p>
          <a:p>
            <a:r>
              <a:rPr lang="en-US" sz="2000" dirty="0">
                <a:solidFill>
                  <a:schemeClr val="bg1"/>
                </a:solidFill>
              </a:rPr>
              <a:t>Our project constructed the model to understand the sign language from the user (can be mute or normal) and translated it into the understandable text. </a:t>
            </a:r>
          </a:p>
        </p:txBody>
      </p:sp>
      <p:cxnSp>
        <p:nvCxnSpPr>
          <p:cNvPr id="5" name="Google Shape;172;p39"/>
          <p:cNvCxnSpPr/>
          <p:nvPr/>
        </p:nvCxnSpPr>
        <p:spPr>
          <a:xfrm>
            <a:off x="785786" y="1500180"/>
            <a:ext cx="4143404"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7158" y="357172"/>
            <a:ext cx="4180200" cy="464700"/>
          </a:xfrm>
        </p:spPr>
        <p:txBody>
          <a:bodyPr/>
          <a:lstStyle/>
          <a:p>
            <a:r>
              <a:rPr lang="en-US" sz="3200" b="1" dirty="0"/>
              <a:t>OBJECTIVE :</a:t>
            </a:r>
          </a:p>
        </p:txBody>
      </p:sp>
      <p:pic>
        <p:nvPicPr>
          <p:cNvPr id="4" name="Picture 3" descr="WhatsApp Image 2022-11-07 at 13.37.08.jpg"/>
          <p:cNvPicPr>
            <a:picLocks noChangeAspect="1"/>
          </p:cNvPicPr>
          <p:nvPr/>
        </p:nvPicPr>
        <p:blipFill>
          <a:blip r:embed="rId2"/>
          <a:srcRect l="1278" t="15909" r="284" b="4545"/>
          <a:stretch>
            <a:fillRect/>
          </a:stretch>
        </p:blipFill>
        <p:spPr>
          <a:xfrm>
            <a:off x="1214414" y="1357304"/>
            <a:ext cx="6172243" cy="3000396"/>
          </a:xfrm>
          <a:prstGeom prst="rect">
            <a:avLst/>
          </a:prstGeom>
          <a:ln>
            <a:noFill/>
          </a:ln>
          <a:effectLst>
            <a:outerShdw blurRad="292100" dist="139700" dir="2700000" algn="tl" rotWithShape="0">
              <a:srgbClr val="333333">
                <a:alpha val="65000"/>
              </a:srgbClr>
            </a:outerShdw>
          </a:effectLst>
        </p:spPr>
      </p:pic>
      <p:cxnSp>
        <p:nvCxnSpPr>
          <p:cNvPr id="5" name="Google Shape;172;p39"/>
          <p:cNvCxnSpPr/>
          <p:nvPr/>
        </p:nvCxnSpPr>
        <p:spPr>
          <a:xfrm>
            <a:off x="1000100" y="1000114"/>
            <a:ext cx="3143272"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5143504" y="3714758"/>
            <a:ext cx="3657300" cy="644700"/>
          </a:xfrm>
          <a:prstGeom prst="rect">
            <a:avLst/>
          </a:prstGeom>
        </p:spPr>
        <p:txBody>
          <a:bodyPr spcFirstLastPara="1" wrap="square" lIns="91425" tIns="91425" rIns="91425" bIns="91425" anchor="b" anchorCtr="0">
            <a:noAutofit/>
          </a:bodyPr>
          <a:lstStyle/>
          <a:p>
            <a:pPr lvl="0"/>
            <a:r>
              <a:rPr lang="en-US" sz="2000" dirty="0"/>
              <a:t>We have selected the sign language dataset and from that dataset we have fetched the images.</a:t>
            </a:r>
            <a:br>
              <a:rPr lang="en-US" sz="2000" dirty="0"/>
            </a:br>
            <a:br>
              <a:rPr lang="en-US" sz="2000" dirty="0"/>
            </a:br>
            <a:r>
              <a:rPr lang="en-US" sz="2000" dirty="0"/>
              <a:t> Using image processing we have converted those images into pixels by CNN.</a:t>
            </a:r>
            <a:endParaRPr sz="2000"/>
          </a:p>
        </p:txBody>
      </p:sp>
      <p:sp>
        <p:nvSpPr>
          <p:cNvPr id="195" name="Google Shape;195;p41"/>
          <p:cNvSpPr txBox="1">
            <a:spLocks noGrp="1"/>
          </p:cNvSpPr>
          <p:nvPr>
            <p:ph type="subTitle" idx="1"/>
          </p:nvPr>
        </p:nvSpPr>
        <p:spPr>
          <a:xfrm>
            <a:off x="4786314" y="500048"/>
            <a:ext cx="3940200" cy="464700"/>
          </a:xfrm>
          <a:prstGeom prst="rect">
            <a:avLst/>
          </a:prstGeom>
        </p:spPr>
        <p:txBody>
          <a:bodyPr spcFirstLastPara="1" wrap="square" lIns="91425" tIns="91425" rIns="91425" bIns="91425" anchor="t" anchorCtr="0">
            <a:noAutofit/>
          </a:bodyPr>
          <a:lstStyle/>
          <a:p>
            <a:pPr marL="0" lvl="0" indent="0"/>
            <a:r>
              <a:rPr lang="en-US" sz="2800" b="1" dirty="0"/>
              <a:t>METHODOLOGY: </a:t>
            </a:r>
            <a:endParaRPr sz="2800" b="1"/>
          </a:p>
        </p:txBody>
      </p:sp>
      <p:pic>
        <p:nvPicPr>
          <p:cNvPr id="5" name="Picture 4" descr="Capture.PNG"/>
          <p:cNvPicPr>
            <a:picLocks noChangeAspect="1"/>
          </p:cNvPicPr>
          <p:nvPr/>
        </p:nvPicPr>
        <p:blipFill>
          <a:blip r:embed="rId3"/>
          <a:stretch>
            <a:fillRect/>
          </a:stretch>
        </p:blipFill>
        <p:spPr>
          <a:xfrm>
            <a:off x="71406" y="1357304"/>
            <a:ext cx="5072098" cy="2500330"/>
          </a:xfrm>
          <a:prstGeom prst="rect">
            <a:avLst/>
          </a:prstGeom>
        </p:spPr>
      </p:pic>
      <p:cxnSp>
        <p:nvCxnSpPr>
          <p:cNvPr id="6" name="Google Shape;172;p39"/>
          <p:cNvCxnSpPr/>
          <p:nvPr/>
        </p:nvCxnSpPr>
        <p:spPr>
          <a:xfrm>
            <a:off x="5000628" y="1000114"/>
            <a:ext cx="3429024"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71736" y="500048"/>
            <a:ext cx="3940200" cy="464700"/>
          </a:xfrm>
        </p:spPr>
        <p:txBody>
          <a:bodyPr/>
          <a:lstStyle/>
          <a:p>
            <a:r>
              <a:rPr lang="en-US" sz="2800" b="1" dirty="0"/>
              <a:t>SIGN LANGUAGES </a:t>
            </a:r>
          </a:p>
        </p:txBody>
      </p:sp>
      <p:pic>
        <p:nvPicPr>
          <p:cNvPr id="4" name="Picture 3" descr="Capture.PNG"/>
          <p:cNvPicPr>
            <a:picLocks noChangeAspect="1"/>
          </p:cNvPicPr>
          <p:nvPr/>
        </p:nvPicPr>
        <p:blipFill>
          <a:blip r:embed="rId2"/>
          <a:stretch>
            <a:fillRect/>
          </a:stretch>
        </p:blipFill>
        <p:spPr>
          <a:xfrm>
            <a:off x="1714480" y="1214428"/>
            <a:ext cx="5929354" cy="3429024"/>
          </a:xfrm>
          <a:prstGeom prst="rect">
            <a:avLst/>
          </a:prstGeom>
        </p:spPr>
      </p:pic>
      <p:cxnSp>
        <p:nvCxnSpPr>
          <p:cNvPr id="5" name="Google Shape;172;p39"/>
          <p:cNvCxnSpPr/>
          <p:nvPr/>
        </p:nvCxnSpPr>
        <p:spPr>
          <a:xfrm>
            <a:off x="2571736" y="1000114"/>
            <a:ext cx="4000528"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Subtitle 3"/>
          <p:cNvSpPr>
            <a:spLocks noGrp="1"/>
          </p:cNvSpPr>
          <p:nvPr>
            <p:ph type="subTitle" idx="1"/>
          </p:nvPr>
        </p:nvSpPr>
        <p:spPr>
          <a:xfrm>
            <a:off x="2000232" y="142858"/>
            <a:ext cx="4857784" cy="464700"/>
          </a:xfrm>
        </p:spPr>
        <p:txBody>
          <a:bodyPr/>
          <a:lstStyle/>
          <a:p>
            <a:r>
              <a:rPr lang="en-US" sz="2000" b="1" dirty="0"/>
              <a:t>BLOCK DIAGRAM :</a:t>
            </a:r>
            <a:endParaRPr lang="en-US" sz="1600" b="1" dirty="0"/>
          </a:p>
        </p:txBody>
      </p:sp>
      <p:pic>
        <p:nvPicPr>
          <p:cNvPr id="6" name="Picture 5" descr="Capture.PNG"/>
          <p:cNvPicPr>
            <a:picLocks noChangeAspect="1"/>
          </p:cNvPicPr>
          <p:nvPr/>
        </p:nvPicPr>
        <p:blipFill>
          <a:blip r:embed="rId3"/>
          <a:stretch>
            <a:fillRect/>
          </a:stretch>
        </p:blipFill>
        <p:spPr>
          <a:xfrm>
            <a:off x="2143108" y="1142990"/>
            <a:ext cx="5298220" cy="3077205"/>
          </a:xfrm>
          <a:prstGeom prst="rect">
            <a:avLst/>
          </a:prstGeom>
        </p:spPr>
      </p:pic>
      <p:cxnSp>
        <p:nvCxnSpPr>
          <p:cNvPr id="7" name="Google Shape;216;p44"/>
          <p:cNvCxnSpPr/>
          <p:nvPr/>
        </p:nvCxnSpPr>
        <p:spPr>
          <a:xfrm>
            <a:off x="2214546" y="642924"/>
            <a:ext cx="4572032"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857224" y="4000510"/>
            <a:ext cx="7929618" cy="598800"/>
          </a:xfrm>
          <a:prstGeom prst="rect">
            <a:avLst/>
          </a:prstGeom>
        </p:spPr>
        <p:txBody>
          <a:bodyPr spcFirstLastPara="1" wrap="square" lIns="91425" tIns="91425" rIns="91425" bIns="91425" anchor="b" anchorCtr="0">
            <a:noAutofit/>
          </a:bodyPr>
          <a:lstStyle/>
          <a:p>
            <a:pPr lvl="0"/>
            <a:r>
              <a:rPr lang="en-US" sz="3200" dirty="0"/>
              <a:t>• </a:t>
            </a:r>
            <a:r>
              <a:rPr lang="en-US" sz="2000" dirty="0"/>
              <a:t>Visual Studio Code</a:t>
            </a:r>
            <a:br>
              <a:rPr lang="en-US" sz="2000" dirty="0"/>
            </a:br>
            <a:r>
              <a:rPr lang="en-US" sz="2000" dirty="0"/>
              <a:t>• Scikit-Learn</a:t>
            </a:r>
            <a:br>
              <a:rPr lang="en-US" sz="2000" dirty="0"/>
            </a:br>
            <a:r>
              <a:rPr lang="en-US" sz="2000" dirty="0"/>
              <a:t>• Open CV </a:t>
            </a:r>
            <a:br>
              <a:rPr lang="en-US" sz="2000" dirty="0"/>
            </a:br>
            <a:r>
              <a:rPr lang="en-US" sz="2000" dirty="0"/>
              <a:t>• Datasets</a:t>
            </a:r>
            <a:br>
              <a:rPr lang="en-US" sz="2000" dirty="0"/>
            </a:br>
            <a:r>
              <a:rPr lang="en-US" sz="2000" dirty="0"/>
              <a:t> • Internet Connection </a:t>
            </a:r>
            <a:endParaRPr sz="3200" dirty="0"/>
          </a:p>
        </p:txBody>
      </p:sp>
      <p:sp>
        <p:nvSpPr>
          <p:cNvPr id="208" name="Google Shape;208;p43"/>
          <p:cNvSpPr txBox="1">
            <a:spLocks noGrp="1"/>
          </p:cNvSpPr>
          <p:nvPr>
            <p:ph type="subTitle" idx="1"/>
          </p:nvPr>
        </p:nvSpPr>
        <p:spPr>
          <a:xfrm>
            <a:off x="428596" y="2357436"/>
            <a:ext cx="8215370" cy="464700"/>
          </a:xfrm>
          <a:prstGeom prst="rect">
            <a:avLst/>
          </a:prstGeom>
        </p:spPr>
        <p:txBody>
          <a:bodyPr spcFirstLastPara="1" wrap="square" lIns="91425" tIns="91425" rIns="91425" bIns="91425" anchor="t" anchorCtr="0">
            <a:noAutofit/>
          </a:bodyPr>
          <a:lstStyle/>
          <a:p>
            <a:pPr marL="0" lvl="0" indent="0"/>
            <a:r>
              <a:rPr lang="en-US" sz="1800" b="1" dirty="0"/>
              <a:t>SOFTWARE REQUIREDS:                              HARDWARE REQUIREDS</a:t>
            </a:r>
            <a:endParaRPr sz="1800" b="1"/>
          </a:p>
        </p:txBody>
      </p:sp>
      <p:cxnSp>
        <p:nvCxnSpPr>
          <p:cNvPr id="6" name="Google Shape;216;p44"/>
          <p:cNvCxnSpPr/>
          <p:nvPr/>
        </p:nvCxnSpPr>
        <p:spPr>
          <a:xfrm>
            <a:off x="500034" y="2786064"/>
            <a:ext cx="3000396"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TextBox 8"/>
          <p:cNvSpPr txBox="1"/>
          <p:nvPr/>
        </p:nvSpPr>
        <p:spPr>
          <a:xfrm>
            <a:off x="5286380" y="2928940"/>
            <a:ext cx="3706464" cy="1077218"/>
          </a:xfrm>
          <a:prstGeom prst="rect">
            <a:avLst/>
          </a:prstGeom>
          <a:noFill/>
        </p:spPr>
        <p:txBody>
          <a:bodyPr wrap="none" rtlCol="0">
            <a:spAutoFit/>
          </a:bodyPr>
          <a:lstStyle/>
          <a:p>
            <a:r>
              <a:rPr lang="en-US" sz="2400" b="1" dirty="0">
                <a:solidFill>
                  <a:schemeClr val="bg1"/>
                </a:solidFill>
              </a:rPr>
              <a:t>• </a:t>
            </a:r>
            <a:r>
              <a:rPr lang="en-US" sz="2000" b="1" dirty="0">
                <a:solidFill>
                  <a:schemeClr val="bg1"/>
                </a:solidFill>
              </a:rPr>
              <a:t>Web Camera</a:t>
            </a:r>
          </a:p>
          <a:p>
            <a:r>
              <a:rPr lang="en-US" sz="2000" b="1" dirty="0">
                <a:solidFill>
                  <a:schemeClr val="bg1"/>
                </a:solidFill>
              </a:rPr>
              <a:t> • Processor: Up to 3Gb RAM</a:t>
            </a:r>
          </a:p>
          <a:p>
            <a:pPr>
              <a:buFont typeface="Arial" pitchFamily="34" charset="0"/>
              <a:buChar char="•"/>
            </a:pPr>
            <a:r>
              <a:rPr lang="en-US" sz="2000" b="1" dirty="0">
                <a:solidFill>
                  <a:schemeClr val="bg1"/>
                </a:solidFill>
              </a:rPr>
              <a:t>Graphics Card (optional)</a:t>
            </a:r>
          </a:p>
        </p:txBody>
      </p:sp>
      <p:cxnSp>
        <p:nvCxnSpPr>
          <p:cNvPr id="10" name="Google Shape;216;p44"/>
          <p:cNvCxnSpPr/>
          <p:nvPr/>
        </p:nvCxnSpPr>
        <p:spPr>
          <a:xfrm>
            <a:off x="5357818" y="2714626"/>
            <a:ext cx="3000396"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424</Words>
  <Application>Microsoft Office PowerPoint</Application>
  <PresentationFormat>On-screen Show (16:9)</PresentationFormat>
  <Paragraphs>44</Paragraphs>
  <Slides>14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Montserrat ExtraBold</vt:lpstr>
      <vt:lpstr>Wingdings</vt:lpstr>
      <vt:lpstr>Montserrat ExtraLight</vt:lpstr>
      <vt:lpstr>Arial</vt:lpstr>
      <vt:lpstr>Bahnschrift Light SemiCondensed</vt:lpstr>
      <vt:lpstr>Montserrat</vt:lpstr>
      <vt:lpstr>Futuristic Background by Slidesgo</vt:lpstr>
      <vt:lpstr> PRESENTATION ON  MINI PROJECT</vt:lpstr>
      <vt:lpstr> LINGUISTIC SIGN TRANSLATOR</vt:lpstr>
      <vt:lpstr>GROUP MEMBERS :    SHREYASKAR JAISWAL(LEADER)  AINDREE ANIL AMAN SINGH RITU PARNA BANERJEE </vt:lpstr>
      <vt:lpstr>INTRODUCTION :</vt:lpstr>
      <vt:lpstr>PowerPoint Presentation</vt:lpstr>
      <vt:lpstr>We have selected the sign language dataset and from that dataset we have fetched the images.   Using image processing we have converted those images into pixels by CNN.</vt:lpstr>
      <vt:lpstr>PowerPoint Presentation</vt:lpstr>
      <vt:lpstr>PowerPoint Presentation</vt:lpstr>
      <vt:lpstr>• Visual Studio Code • Scikit-Learn • Open CV  • Datasets  • Internet Connection </vt:lpstr>
      <vt:lpstr>TECHNIQUES USED:</vt:lpstr>
      <vt:lpstr>TECHNIQUES USED:</vt:lpstr>
      <vt:lpstr>NEED FOR THIS PROJECT :</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LINGUISTIC  HAND  GESTURES</dc:title>
  <dc:creator>lenovo</dc:creator>
  <cp:lastModifiedBy>shreyashkar jaiswal</cp:lastModifiedBy>
  <cp:revision>19</cp:revision>
  <dcterms:modified xsi:type="dcterms:W3CDTF">2022-12-04T18:03:09Z</dcterms:modified>
</cp:coreProperties>
</file>